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viewProps" Target="viewProps.xml"/><Relationship Id="rId1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2"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03CA7-D534-1C4A-B7C0-F12F00137C75}" type="datetimeFigureOut">
              <a:rPr lang="en-US" smtClean="0"/>
              <a:t>2/22/10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BF572-EC04-FF4C-A461-740A0D6FD2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7BF572-EC04-FF4C-A461-740A0D6FD200}"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7BF572-EC04-FF4C-A461-740A0D6FD200}"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343282-575B-F244-A975-BBE274E6F1D6}" type="datetimeFigureOut">
              <a:rPr lang="en-US" smtClean="0"/>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43282-575B-F244-A975-BBE274E6F1D6}" type="datetimeFigureOut">
              <a:rPr lang="en-US" smtClean="0"/>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43282-575B-F244-A975-BBE274E6F1D6}" type="datetimeFigureOut">
              <a:rPr lang="en-US" smtClean="0"/>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43282-575B-F244-A975-BBE274E6F1D6}" type="datetimeFigureOut">
              <a:rPr lang="en-US" smtClean="0"/>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43282-575B-F244-A975-BBE274E6F1D6}" type="datetimeFigureOut">
              <a:rPr lang="en-US" smtClean="0"/>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343282-575B-F244-A975-BBE274E6F1D6}" type="datetimeFigureOut">
              <a:rPr lang="en-US" smtClean="0"/>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343282-575B-F244-A975-BBE274E6F1D6}" type="datetimeFigureOut">
              <a:rPr lang="en-US" smtClean="0"/>
              <a:t>2/22/10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343282-575B-F244-A975-BBE274E6F1D6}" type="datetimeFigureOut">
              <a:rPr lang="en-US" smtClean="0"/>
              <a:t>2/22/10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43282-575B-F244-A975-BBE274E6F1D6}" type="datetimeFigureOut">
              <a:rPr lang="en-US" smtClean="0"/>
              <a:t>2/22/10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43282-575B-F244-A975-BBE274E6F1D6}" type="datetimeFigureOut">
              <a:rPr lang="en-US" smtClean="0"/>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43282-575B-F244-A975-BBE274E6F1D6}" type="datetimeFigureOut">
              <a:rPr lang="en-US" smtClean="0"/>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05465-0E63-634A-9B86-366D8948CD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43282-575B-F244-A975-BBE274E6F1D6}" type="datetimeFigureOut">
              <a:rPr lang="en-US" smtClean="0"/>
              <a:t>2/22/10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05465-0E63-634A-9B86-366D8948CD5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descr="newschool.jpg"/>
          <p:cNvPicPr>
            <a:picLocks noChangeAspect="1"/>
          </p:cNvPicPr>
          <p:nvPr/>
        </p:nvPicPr>
        <p:blipFill>
          <a:blip r:embed="rId2"/>
          <a:stretch>
            <a:fillRect/>
          </a:stretch>
        </p:blipFill>
        <p:spPr>
          <a:xfrm>
            <a:off x="0" y="609600"/>
            <a:ext cx="9176041" cy="5562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048000" y="1600200"/>
            <a:ext cx="3352800" cy="769441"/>
          </a:xfrm>
          <a:prstGeom prst="rect">
            <a:avLst/>
          </a:prstGeom>
          <a:noFill/>
        </p:spPr>
        <p:txBody>
          <a:bodyPr wrap="square" rtlCol="0">
            <a:spAutoFit/>
          </a:bodyPr>
          <a:lstStyle/>
          <a:p>
            <a:r>
              <a:rPr lang="en-US" sz="4400" b="1" dirty="0" smtClean="0">
                <a:solidFill>
                  <a:schemeClr val="accent6">
                    <a:lumMod val="75000"/>
                  </a:schemeClr>
                </a:solidFill>
              </a:rPr>
              <a:t>LAB </a:t>
            </a:r>
            <a:r>
              <a:rPr lang="en-US" sz="4400" dirty="0" smtClean="0">
                <a:solidFill>
                  <a:schemeClr val="accent6">
                    <a:lumMod val="75000"/>
                  </a:schemeClr>
                </a:solidFill>
              </a:rPr>
              <a:t>SERVICES</a:t>
            </a:r>
            <a:endParaRPr lang="en-US" sz="4400" dirty="0">
              <a:solidFill>
                <a:schemeClr val="accent6">
                  <a:lumMod val="75000"/>
                </a:schemeClr>
              </a:solidFill>
            </a:endParaRPr>
          </a:p>
        </p:txBody>
      </p:sp>
      <p:sp>
        <p:nvSpPr>
          <p:cNvPr id="7" name="TextBox 6"/>
          <p:cNvSpPr txBox="1"/>
          <p:nvPr/>
        </p:nvSpPr>
        <p:spPr>
          <a:xfrm>
            <a:off x="3276600" y="3352800"/>
            <a:ext cx="2819400" cy="2308324"/>
          </a:xfrm>
          <a:prstGeom prst="rect">
            <a:avLst/>
          </a:prstGeom>
          <a:noFill/>
        </p:spPr>
        <p:txBody>
          <a:bodyPr wrap="square" rtlCol="0">
            <a:spAutoFit/>
          </a:bodyPr>
          <a:lstStyle/>
          <a:p>
            <a:pPr algn="ctr"/>
            <a:r>
              <a:rPr lang="en-US" dirty="0" smtClean="0">
                <a:solidFill>
                  <a:schemeClr val="bg1">
                    <a:lumMod val="50000"/>
                  </a:schemeClr>
                </a:solidFill>
              </a:rPr>
              <a:t>Shin Han</a:t>
            </a:r>
          </a:p>
          <a:p>
            <a:pPr algn="ctr"/>
            <a:r>
              <a:rPr lang="en-US" dirty="0" smtClean="0">
                <a:solidFill>
                  <a:schemeClr val="bg1">
                    <a:lumMod val="50000"/>
                  </a:schemeClr>
                </a:solidFill>
              </a:rPr>
              <a:t>Karen Everett</a:t>
            </a:r>
          </a:p>
          <a:p>
            <a:pPr algn="ctr"/>
            <a:r>
              <a:rPr lang="en-US" dirty="0" smtClean="0">
                <a:solidFill>
                  <a:schemeClr val="bg1">
                    <a:lumMod val="50000"/>
                  </a:schemeClr>
                </a:solidFill>
              </a:rPr>
              <a:t>Isadora </a:t>
            </a:r>
            <a:r>
              <a:rPr lang="en-US" dirty="0" err="1" smtClean="0">
                <a:solidFill>
                  <a:schemeClr val="bg1">
                    <a:lumMod val="50000"/>
                  </a:schemeClr>
                </a:solidFill>
              </a:rPr>
              <a:t>Dantas</a:t>
            </a:r>
            <a:endParaRPr lang="en-US" dirty="0" smtClean="0">
              <a:solidFill>
                <a:schemeClr val="bg1">
                  <a:lumMod val="50000"/>
                </a:schemeClr>
              </a:solidFill>
            </a:endParaRPr>
          </a:p>
          <a:p>
            <a:pPr algn="ctr"/>
            <a:endParaRPr lang="en-US" dirty="0" smtClean="0">
              <a:solidFill>
                <a:schemeClr val="bg1">
                  <a:lumMod val="50000"/>
                </a:schemeClr>
              </a:solidFill>
            </a:endParaRPr>
          </a:p>
          <a:p>
            <a:pPr algn="ctr"/>
            <a:r>
              <a:rPr lang="en-US" dirty="0" err="1" smtClean="0">
                <a:solidFill>
                  <a:schemeClr val="tx1">
                    <a:lumMod val="65000"/>
                    <a:lumOff val="35000"/>
                  </a:schemeClr>
                </a:solidFill>
              </a:rPr>
              <a:t>Polshek</a:t>
            </a:r>
            <a:r>
              <a:rPr lang="en-US" dirty="0" smtClean="0">
                <a:solidFill>
                  <a:schemeClr val="tx1">
                    <a:lumMod val="65000"/>
                    <a:lumOff val="35000"/>
                  </a:schemeClr>
                </a:solidFill>
              </a:rPr>
              <a:t> Design </a:t>
            </a:r>
            <a:r>
              <a:rPr lang="en-US" dirty="0" err="1" smtClean="0">
                <a:solidFill>
                  <a:schemeClr val="tx1">
                    <a:lumMod val="65000"/>
                    <a:lumOff val="35000"/>
                  </a:schemeClr>
                </a:solidFill>
              </a:rPr>
              <a:t>Collab</a:t>
            </a:r>
            <a:endParaRPr lang="en-US" dirty="0" smtClean="0">
              <a:solidFill>
                <a:schemeClr val="tx1">
                  <a:lumMod val="65000"/>
                  <a:lumOff val="35000"/>
                </a:schemeClr>
              </a:solidFill>
            </a:endParaRPr>
          </a:p>
          <a:p>
            <a:pPr algn="ctr"/>
            <a:r>
              <a:rPr lang="en-US" dirty="0" smtClean="0">
                <a:solidFill>
                  <a:schemeClr val="tx1">
                    <a:lumMod val="65000"/>
                    <a:lumOff val="35000"/>
                  </a:schemeClr>
                </a:solidFill>
              </a:rPr>
              <a:t>MFA Design and Technology</a:t>
            </a:r>
          </a:p>
          <a:p>
            <a:pPr algn="ctr"/>
            <a:endParaRPr lang="en-US" dirty="0" smtClean="0">
              <a:solidFill>
                <a:schemeClr val="bg1">
                  <a:lumMod val="50000"/>
                </a:schemeClr>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Problems stated:</a:t>
            </a:r>
            <a:endParaRPr lang="en-US" sz="4000" dirty="0">
              <a:solidFill>
                <a:schemeClr val="accent6">
                  <a:lumMod val="75000"/>
                </a:schemeClr>
              </a:solidFill>
            </a:endParaRPr>
          </a:p>
        </p:txBody>
      </p:sp>
      <p:sp>
        <p:nvSpPr>
          <p:cNvPr id="3" name="Content Placeholder 2"/>
          <p:cNvSpPr>
            <a:spLocks noGrp="1"/>
          </p:cNvSpPr>
          <p:nvPr>
            <p:ph idx="1"/>
          </p:nvPr>
        </p:nvSpPr>
        <p:spPr>
          <a:xfrm>
            <a:off x="457200" y="3581400"/>
            <a:ext cx="8001000" cy="2544763"/>
          </a:xfrm>
        </p:spPr>
        <p:txBody>
          <a:bodyPr/>
          <a:lstStyle/>
          <a:p>
            <a:pPr algn="just"/>
            <a:r>
              <a:rPr lang="en-US" sz="2400" dirty="0" smtClean="0">
                <a:solidFill>
                  <a:srgbClr val="7F7F7F"/>
                </a:solidFill>
              </a:rPr>
              <a:t>Students are unaware of the “Computer Availability” screen on 55 W. 13</a:t>
            </a:r>
            <a:r>
              <a:rPr lang="en-US" sz="2400" baseline="30000" dirty="0" smtClean="0">
                <a:solidFill>
                  <a:srgbClr val="7F7F7F"/>
                </a:solidFill>
              </a:rPr>
              <a:t>th</a:t>
            </a:r>
            <a:r>
              <a:rPr lang="en-US" sz="2400" dirty="0" smtClean="0">
                <a:solidFill>
                  <a:srgbClr val="7F7F7F"/>
                </a:solidFill>
              </a:rPr>
              <a:t> St., therefore, wander around computer labs;</a:t>
            </a:r>
          </a:p>
          <a:p>
            <a:pPr algn="just"/>
            <a:r>
              <a:rPr lang="en-US" sz="2400" dirty="0" smtClean="0">
                <a:solidFill>
                  <a:srgbClr val="7F7F7F"/>
                </a:solidFill>
              </a:rPr>
              <a:t>People abandon computers, making it even worse to find a computer available;</a:t>
            </a:r>
            <a:r>
              <a:rPr lang="en-US" sz="2400" dirty="0" smtClean="0">
                <a:solidFill>
                  <a:srgbClr val="7F7F7F"/>
                </a:solidFill>
              </a:rPr>
              <a:t>  </a:t>
            </a:r>
          </a:p>
          <a:p>
            <a:pPr algn="just"/>
            <a:r>
              <a:rPr lang="en-US" sz="2400" dirty="0" smtClean="0">
                <a:solidFill>
                  <a:srgbClr val="7F7F7F"/>
                </a:solidFill>
              </a:rPr>
              <a:t>The information that would make the </a:t>
            </a:r>
            <a:r>
              <a:rPr lang="en-US" sz="2400" dirty="0" smtClean="0">
                <a:solidFill>
                  <a:srgbClr val="7F7F7F"/>
                </a:solidFill>
              </a:rPr>
              <a:t>use of labs easier is available, but not so clear to be easily found.</a:t>
            </a:r>
            <a:endParaRPr lang="en-US" sz="2400" dirty="0" smtClean="0">
              <a:solidFill>
                <a:srgbClr val="7F7F7F"/>
              </a:solidFill>
            </a:endParaRPr>
          </a:p>
          <a:p>
            <a:endParaRPr lang="en-US" sz="2400" dirty="0" smtClean="0">
              <a:solidFill>
                <a:schemeClr val="tx1">
                  <a:lumMod val="50000"/>
                  <a:lumOff val="50000"/>
                </a:schemeClr>
              </a:solidFill>
            </a:endParaRP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pic>
        <p:nvPicPr>
          <p:cNvPr id="4" name="Picture 3"/>
          <p:cNvPicPr>
            <a:picLocks noChangeAspect="1"/>
          </p:cNvPicPr>
          <p:nvPr/>
        </p:nvPicPr>
        <p:blipFill>
          <a:blip r:embed="rId2"/>
          <a:stretch>
            <a:fillRect/>
          </a:stretch>
        </p:blipFill>
        <p:spPr>
          <a:xfrm rot="16200000">
            <a:off x="5245100" y="317499"/>
            <a:ext cx="2667000" cy="355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Methodology:</a:t>
            </a:r>
            <a:endParaRPr lang="en-US" sz="4000" dirty="0">
              <a:solidFill>
                <a:schemeClr val="accent6">
                  <a:lumMod val="75000"/>
                </a:schemeClr>
              </a:solidFill>
            </a:endParaRPr>
          </a:p>
        </p:txBody>
      </p:sp>
      <p:sp>
        <p:nvSpPr>
          <p:cNvPr id="3" name="Content Placeholder 2"/>
          <p:cNvSpPr>
            <a:spLocks noGrp="1"/>
          </p:cNvSpPr>
          <p:nvPr>
            <p:ph idx="1"/>
          </p:nvPr>
        </p:nvSpPr>
        <p:spPr>
          <a:xfrm>
            <a:off x="457200" y="5029200"/>
            <a:ext cx="8001000" cy="1477963"/>
          </a:xfrm>
        </p:spPr>
        <p:txBody>
          <a:bodyPr/>
          <a:lstStyle/>
          <a:p>
            <a:pPr algn="just"/>
            <a:r>
              <a:rPr lang="en-US" sz="2400" dirty="0" smtClean="0">
                <a:solidFill>
                  <a:srgbClr val="7F7F7F"/>
                </a:solidFill>
              </a:rPr>
              <a:t>Arrange a meeting </a:t>
            </a:r>
            <a:r>
              <a:rPr lang="en-US" sz="2400" dirty="0" smtClean="0">
                <a:solidFill>
                  <a:srgbClr val="7F7F7F"/>
                </a:solidFill>
              </a:rPr>
              <a:t>with the Academic Technology’s director to verify the possibility of make the availability of computers public, so the students could access it outside the school.</a:t>
            </a:r>
            <a:endParaRPr lang="en-US" sz="2400" dirty="0" smtClean="0">
              <a:solidFill>
                <a:srgbClr val="7F7F7F"/>
              </a:solidFill>
            </a:endParaRPr>
          </a:p>
          <a:p>
            <a:endParaRPr lang="en-US" sz="2400" dirty="0" smtClean="0">
              <a:solidFill>
                <a:schemeClr val="tx1">
                  <a:lumMod val="50000"/>
                  <a:lumOff val="50000"/>
                </a:schemeClr>
              </a:solidFill>
            </a:endParaRP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pic>
        <p:nvPicPr>
          <p:cNvPr id="5" name="Picture 4" descr="at.png"/>
          <p:cNvPicPr>
            <a:picLocks noChangeAspect="1"/>
          </p:cNvPicPr>
          <p:nvPr/>
        </p:nvPicPr>
        <p:blipFill>
          <a:blip r:embed="rId2"/>
          <a:stretch>
            <a:fillRect/>
          </a:stretch>
        </p:blipFill>
        <p:spPr>
          <a:xfrm>
            <a:off x="568333" y="1417638"/>
            <a:ext cx="4841867" cy="35481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What was discussed:</a:t>
            </a:r>
            <a:endParaRPr lang="en-US" sz="4000" dirty="0">
              <a:solidFill>
                <a:schemeClr val="accent6">
                  <a:lumMod val="75000"/>
                </a:schemeClr>
              </a:solidFill>
            </a:endParaRPr>
          </a:p>
        </p:txBody>
      </p:sp>
      <p:sp>
        <p:nvSpPr>
          <p:cNvPr id="3" name="Content Placeholder 2"/>
          <p:cNvSpPr>
            <a:spLocks noGrp="1"/>
          </p:cNvSpPr>
          <p:nvPr>
            <p:ph idx="1"/>
          </p:nvPr>
        </p:nvSpPr>
        <p:spPr>
          <a:xfrm>
            <a:off x="457200" y="1295400"/>
            <a:ext cx="8001000" cy="5211763"/>
          </a:xfrm>
        </p:spPr>
        <p:txBody>
          <a:bodyPr>
            <a:normAutofit lnSpcReduction="10000"/>
          </a:bodyPr>
          <a:lstStyle/>
          <a:p>
            <a:r>
              <a:rPr lang="en-US" sz="2400" dirty="0" smtClean="0">
                <a:solidFill>
                  <a:srgbClr val="7F7F7F"/>
                </a:solidFill>
                <a:latin typeface="Calibri"/>
                <a:cs typeface="Calibri"/>
              </a:rPr>
              <a:t>A </a:t>
            </a:r>
            <a:r>
              <a:rPr lang="en-US" sz="2400" dirty="0">
                <a:solidFill>
                  <a:srgbClr val="7F7F7F"/>
                </a:solidFill>
                <a:latin typeface="Calibri"/>
                <a:cs typeface="Calibri"/>
              </a:rPr>
              <a:t>software called “</a:t>
            </a:r>
            <a:r>
              <a:rPr lang="en-US" sz="2400" dirty="0" err="1">
                <a:solidFill>
                  <a:srgbClr val="7F7F7F"/>
                </a:solidFill>
                <a:latin typeface="Calibri"/>
                <a:cs typeface="Calibri"/>
              </a:rPr>
              <a:t>LabStats</a:t>
            </a:r>
            <a:r>
              <a:rPr lang="en-US" sz="2400" dirty="0">
                <a:solidFill>
                  <a:srgbClr val="7F7F7F"/>
                </a:solidFill>
                <a:latin typeface="Calibri"/>
                <a:cs typeface="Calibri"/>
              </a:rPr>
              <a:t>” is used to monitor the computer use at the New School</a:t>
            </a:r>
            <a:r>
              <a:rPr lang="en-US" sz="2400" dirty="0" smtClean="0">
                <a:solidFill>
                  <a:srgbClr val="7F7F7F"/>
                </a:solidFill>
                <a:latin typeface="Calibri"/>
                <a:cs typeface="Calibri"/>
              </a:rPr>
              <a:t>.</a:t>
            </a:r>
            <a:endParaRPr lang="en-US" sz="2400" dirty="0">
              <a:solidFill>
                <a:srgbClr val="7F7F7F"/>
              </a:solidFill>
              <a:latin typeface="Calibri"/>
              <a:cs typeface="Calibri"/>
            </a:endParaRPr>
          </a:p>
          <a:p>
            <a:r>
              <a:rPr lang="en-US" sz="2400" dirty="0" smtClean="0">
                <a:solidFill>
                  <a:srgbClr val="7F7F7F"/>
                </a:solidFill>
                <a:latin typeface="Calibri"/>
                <a:cs typeface="Calibri"/>
              </a:rPr>
              <a:t>Because </a:t>
            </a:r>
            <a:r>
              <a:rPr lang="en-US" sz="2400" dirty="0">
                <a:solidFill>
                  <a:srgbClr val="7F7F7F"/>
                </a:solidFill>
                <a:latin typeface="Calibri"/>
                <a:cs typeface="Calibri"/>
              </a:rPr>
              <a:t>of firewall, the </a:t>
            </a:r>
            <a:r>
              <a:rPr lang="en-US" sz="2400" dirty="0" err="1">
                <a:solidFill>
                  <a:srgbClr val="7F7F7F"/>
                </a:solidFill>
                <a:latin typeface="Calibri"/>
                <a:cs typeface="Calibri"/>
              </a:rPr>
              <a:t>LabStat</a:t>
            </a:r>
            <a:r>
              <a:rPr lang="en-US" sz="2400" dirty="0">
                <a:solidFill>
                  <a:srgbClr val="7F7F7F"/>
                </a:solidFill>
                <a:latin typeface="Calibri"/>
                <a:cs typeface="Calibri"/>
              </a:rPr>
              <a:t> information on available computer has limited access (currently only to staffs)</a:t>
            </a:r>
            <a:r>
              <a:rPr lang="en-US" sz="2400" dirty="0" smtClean="0">
                <a:solidFill>
                  <a:srgbClr val="7F7F7F"/>
                </a:solidFill>
                <a:latin typeface="Calibri"/>
                <a:cs typeface="Calibri"/>
              </a:rPr>
              <a:t>.</a:t>
            </a:r>
          </a:p>
          <a:p>
            <a:r>
              <a:rPr lang="en-US" sz="2400" dirty="0" smtClean="0">
                <a:solidFill>
                  <a:srgbClr val="7F7F7F"/>
                </a:solidFill>
                <a:latin typeface="Calibri"/>
                <a:cs typeface="Calibri"/>
              </a:rPr>
              <a:t>There </a:t>
            </a:r>
            <a:r>
              <a:rPr lang="en-US" sz="2400" dirty="0">
                <a:solidFill>
                  <a:srgbClr val="7F7F7F"/>
                </a:solidFill>
                <a:latin typeface="Calibri"/>
                <a:cs typeface="Calibri"/>
              </a:rPr>
              <a:t>are “express stations” around campus, used for quick prints and e-mails. AT is currently working on making more express stations</a:t>
            </a:r>
            <a:r>
              <a:rPr lang="en-US" sz="2400" dirty="0" smtClean="0">
                <a:solidFill>
                  <a:srgbClr val="7F7F7F"/>
                </a:solidFill>
                <a:latin typeface="Calibri"/>
                <a:cs typeface="Calibri"/>
              </a:rPr>
              <a:t> </a:t>
            </a:r>
          </a:p>
          <a:p>
            <a:r>
              <a:rPr lang="en-US" sz="2400" dirty="0" smtClean="0">
                <a:solidFill>
                  <a:srgbClr val="7F7F7F"/>
                </a:solidFill>
                <a:latin typeface="Calibri"/>
                <a:cs typeface="Calibri"/>
              </a:rPr>
              <a:t>The </a:t>
            </a:r>
            <a:r>
              <a:rPr lang="en-US" sz="2400" dirty="0">
                <a:solidFill>
                  <a:srgbClr val="7F7F7F"/>
                </a:solidFill>
                <a:latin typeface="Calibri"/>
                <a:cs typeface="Calibri"/>
              </a:rPr>
              <a:t>“In Use” signs have been abused, therefore, will not allowed to be used in computer labs anymore</a:t>
            </a:r>
            <a:r>
              <a:rPr lang="en-US" sz="2400" dirty="0" smtClean="0">
                <a:solidFill>
                  <a:srgbClr val="7F7F7F"/>
                </a:solidFill>
                <a:latin typeface="Calibri"/>
                <a:cs typeface="Calibri"/>
              </a:rPr>
              <a:t>.</a:t>
            </a:r>
          </a:p>
          <a:p>
            <a:r>
              <a:rPr lang="en-US" sz="2400" dirty="0" smtClean="0">
                <a:solidFill>
                  <a:srgbClr val="7F7F7F"/>
                </a:solidFill>
                <a:latin typeface="Calibri"/>
                <a:cs typeface="Calibri"/>
              </a:rPr>
              <a:t>Wireless </a:t>
            </a:r>
            <a:r>
              <a:rPr lang="en-US" sz="2400" dirty="0">
                <a:solidFill>
                  <a:srgbClr val="7F7F7F"/>
                </a:solidFill>
                <a:latin typeface="Calibri"/>
                <a:cs typeface="Calibri"/>
              </a:rPr>
              <a:t>printers are not available yet because of technical difficulties</a:t>
            </a:r>
            <a:r>
              <a:rPr lang="en-US" sz="2400" dirty="0" smtClean="0">
                <a:solidFill>
                  <a:srgbClr val="7F7F7F"/>
                </a:solidFill>
                <a:latin typeface="Calibri"/>
                <a:cs typeface="Calibri"/>
              </a:rPr>
              <a:t>.</a:t>
            </a:r>
          </a:p>
          <a:p>
            <a:r>
              <a:rPr lang="en-US" sz="2400" dirty="0" smtClean="0">
                <a:solidFill>
                  <a:srgbClr val="7F7F7F"/>
                </a:solidFill>
                <a:latin typeface="Calibri"/>
                <a:cs typeface="Calibri"/>
              </a:rPr>
              <a:t>Change </a:t>
            </a:r>
            <a:r>
              <a:rPr lang="en-US" sz="2400" dirty="0">
                <a:solidFill>
                  <a:srgbClr val="7F7F7F"/>
                </a:solidFill>
                <a:latin typeface="Calibri"/>
                <a:cs typeface="Calibri"/>
              </a:rPr>
              <a:t>the “utility stations,” which fixes hard drive problems, to “informative stations” to inform students on computer labs and resources available.</a:t>
            </a:r>
            <a:r>
              <a:rPr lang="en-US" sz="2400" dirty="0" smtClean="0">
                <a:solidFill>
                  <a:srgbClr val="7F7F7F"/>
                </a:solidFill>
                <a:latin typeface="Calibri"/>
                <a:cs typeface="Calibri"/>
              </a:rPr>
              <a:t> </a:t>
            </a: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Did you know:</a:t>
            </a:r>
            <a:endParaRPr lang="en-US" sz="4000" dirty="0">
              <a:solidFill>
                <a:schemeClr val="accent6">
                  <a:lumMod val="75000"/>
                </a:schemeClr>
              </a:solidFill>
            </a:endParaRPr>
          </a:p>
        </p:txBody>
      </p:sp>
      <p:sp>
        <p:nvSpPr>
          <p:cNvPr id="3" name="Content Placeholder 2"/>
          <p:cNvSpPr>
            <a:spLocks noGrp="1"/>
          </p:cNvSpPr>
          <p:nvPr>
            <p:ph idx="1"/>
          </p:nvPr>
        </p:nvSpPr>
        <p:spPr>
          <a:xfrm>
            <a:off x="457200" y="1295400"/>
            <a:ext cx="8001000" cy="5211763"/>
          </a:xfrm>
        </p:spPr>
        <p:txBody>
          <a:bodyPr>
            <a:normAutofit fontScale="85000" lnSpcReduction="20000"/>
          </a:bodyPr>
          <a:lstStyle/>
          <a:p>
            <a:r>
              <a:rPr lang="en-US" sz="2400" b="1" dirty="0" smtClean="0">
                <a:solidFill>
                  <a:srgbClr val="7F7F7F"/>
                </a:solidFill>
              </a:rPr>
              <a:t>You </a:t>
            </a:r>
            <a:r>
              <a:rPr lang="en-US" sz="2400" b="1" dirty="0">
                <a:solidFill>
                  <a:srgbClr val="7F7F7F"/>
                </a:solidFill>
              </a:rPr>
              <a:t>can previously check the availability of computers in all the labs without going there:</a:t>
            </a:r>
            <a:r>
              <a:rPr lang="en-US" sz="2400" dirty="0">
                <a:solidFill>
                  <a:srgbClr val="7F7F7F"/>
                </a:solidFill>
              </a:rPr>
              <a:t> At the screens located in every building lobby there are the indications of availability of computers. All you need to do is wait until the screen appear instead of wasting your time going to the lab and check it by yourself</a:t>
            </a:r>
            <a:endParaRPr lang="en-US" sz="2400" dirty="0" smtClean="0">
              <a:solidFill>
                <a:srgbClr val="7F7F7F"/>
              </a:solidFill>
            </a:endParaRPr>
          </a:p>
          <a:p>
            <a:pPr>
              <a:buNone/>
            </a:pPr>
            <a:endParaRPr lang="en-US" sz="2400" dirty="0" smtClean="0">
              <a:solidFill>
                <a:srgbClr val="7F7F7F"/>
              </a:solidFill>
            </a:endParaRPr>
          </a:p>
          <a:p>
            <a:r>
              <a:rPr lang="en-US" sz="2400" b="1" dirty="0" smtClean="0">
                <a:solidFill>
                  <a:srgbClr val="7F7F7F"/>
                </a:solidFill>
              </a:rPr>
              <a:t>You </a:t>
            </a:r>
            <a:r>
              <a:rPr lang="en-US" sz="2400" b="1" dirty="0">
                <a:solidFill>
                  <a:srgbClr val="7F7F7F"/>
                </a:solidFill>
              </a:rPr>
              <a:t>can know which</a:t>
            </a:r>
            <a:r>
              <a:rPr lang="en-US" sz="2400" b="1" dirty="0" smtClean="0">
                <a:solidFill>
                  <a:srgbClr val="7F7F7F"/>
                </a:solidFill>
              </a:rPr>
              <a:t> software </a:t>
            </a:r>
            <a:r>
              <a:rPr lang="en-US" sz="2400" b="1" dirty="0">
                <a:solidFill>
                  <a:srgbClr val="7F7F7F"/>
                </a:solidFill>
              </a:rPr>
              <a:t>are available and where:</a:t>
            </a:r>
            <a:r>
              <a:rPr lang="en-US" sz="2400" dirty="0">
                <a:solidFill>
                  <a:srgbClr val="7F7F7F"/>
                </a:solidFill>
              </a:rPr>
              <a:t> At the Academy Technology website there’s a list of the</a:t>
            </a:r>
            <a:r>
              <a:rPr lang="en-US" sz="2400" dirty="0" smtClean="0">
                <a:solidFill>
                  <a:srgbClr val="7F7F7F"/>
                </a:solidFill>
              </a:rPr>
              <a:t> software </a:t>
            </a:r>
            <a:r>
              <a:rPr lang="en-US" sz="2400" dirty="0">
                <a:solidFill>
                  <a:srgbClr val="7F7F7F"/>
                </a:solidFill>
              </a:rPr>
              <a:t>provided on the labs and where you can find them. There’s even a map of each lab.</a:t>
            </a:r>
          </a:p>
          <a:p>
            <a:pPr>
              <a:buNone/>
            </a:pPr>
            <a:r>
              <a:rPr lang="en-US" sz="2400" dirty="0">
                <a:solidFill>
                  <a:srgbClr val="7F7F7F"/>
                </a:solidFill>
              </a:rPr>
              <a:t> </a:t>
            </a:r>
            <a:endParaRPr lang="en-US" sz="2400" dirty="0" smtClean="0">
              <a:solidFill>
                <a:srgbClr val="7F7F7F"/>
              </a:solidFill>
            </a:endParaRPr>
          </a:p>
          <a:p>
            <a:r>
              <a:rPr lang="en-US" sz="2400" b="1" dirty="0" smtClean="0">
                <a:solidFill>
                  <a:srgbClr val="7F7F7F"/>
                </a:solidFill>
              </a:rPr>
              <a:t>You </a:t>
            </a:r>
            <a:r>
              <a:rPr lang="en-US" sz="2400" b="1" dirty="0">
                <a:solidFill>
                  <a:srgbClr val="7F7F7F"/>
                </a:solidFill>
              </a:rPr>
              <a:t>can reserve your computer:</a:t>
            </a:r>
            <a:r>
              <a:rPr lang="en-US" sz="2400" dirty="0">
                <a:solidFill>
                  <a:srgbClr val="7F7F7F"/>
                </a:solidFill>
              </a:rPr>
              <a:t> If you need a computer with audio or instruments attached, you can reserve them anytime at your </a:t>
            </a:r>
            <a:r>
              <a:rPr lang="en-US" sz="2400" dirty="0" err="1">
                <a:solidFill>
                  <a:srgbClr val="7F7F7F"/>
                </a:solidFill>
              </a:rPr>
              <a:t>my.newschool</a:t>
            </a:r>
            <a:r>
              <a:rPr lang="en-US" sz="2400" dirty="0">
                <a:solidFill>
                  <a:srgbClr val="7F7F7F"/>
                </a:solidFill>
              </a:rPr>
              <a:t> </a:t>
            </a:r>
            <a:r>
              <a:rPr lang="en-US" sz="2400" dirty="0" smtClean="0">
                <a:solidFill>
                  <a:srgbClr val="7F7F7F"/>
                </a:solidFill>
              </a:rPr>
              <a:t>account</a:t>
            </a:r>
          </a:p>
          <a:p>
            <a:pPr>
              <a:buNone/>
            </a:pPr>
            <a:endParaRPr lang="en-US" sz="2400" dirty="0" smtClean="0">
              <a:solidFill>
                <a:srgbClr val="7F7F7F"/>
              </a:solidFill>
            </a:endParaRPr>
          </a:p>
          <a:p>
            <a:r>
              <a:rPr lang="en-US" sz="2400" b="1" dirty="0" smtClean="0">
                <a:solidFill>
                  <a:srgbClr val="7F7F7F"/>
                </a:solidFill>
              </a:rPr>
              <a:t>You </a:t>
            </a:r>
            <a:r>
              <a:rPr lang="en-US" sz="2400" b="1" dirty="0">
                <a:solidFill>
                  <a:srgbClr val="7F7F7F"/>
                </a:solidFill>
              </a:rPr>
              <a:t>can’t leave your stuff at a computer in order to reserve it.</a:t>
            </a:r>
            <a:r>
              <a:rPr lang="en-US" sz="2400" dirty="0">
                <a:solidFill>
                  <a:srgbClr val="7F7F7F"/>
                </a:solidFill>
              </a:rPr>
              <a:t> One thing is go to the bathroom, other is to leave your belongings in front a computer and do something else. If you notice that a computer’s been left for more than 30min, you can report it to staff member and they’ll free it to you.</a:t>
            </a: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Reaction:</a:t>
            </a:r>
            <a:endParaRPr lang="en-US" sz="4000" dirty="0">
              <a:solidFill>
                <a:schemeClr val="accent6">
                  <a:lumMod val="75000"/>
                </a:schemeClr>
              </a:solidFill>
            </a:endParaRPr>
          </a:p>
        </p:txBody>
      </p:sp>
      <p:sp>
        <p:nvSpPr>
          <p:cNvPr id="3" name="Content Placeholder 2"/>
          <p:cNvSpPr>
            <a:spLocks noGrp="1"/>
          </p:cNvSpPr>
          <p:nvPr>
            <p:ph idx="1"/>
          </p:nvPr>
        </p:nvSpPr>
        <p:spPr>
          <a:xfrm>
            <a:off x="554528" y="2133600"/>
            <a:ext cx="8001000" cy="1249363"/>
          </a:xfrm>
        </p:spPr>
        <p:txBody>
          <a:bodyPr>
            <a:normAutofit/>
          </a:bodyPr>
          <a:lstStyle/>
          <a:p>
            <a:r>
              <a:rPr lang="en-US" sz="2400" dirty="0" smtClean="0">
                <a:solidFill>
                  <a:srgbClr val="7F7F7F"/>
                </a:solidFill>
              </a:rPr>
              <a:t>In fact, everything that you needed to know about computer labs, it’s really out there. However, it’s hard to find out about them by your own.</a:t>
            </a: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pic>
        <p:nvPicPr>
          <p:cNvPr id="4" name="Picture 3" descr="reservation.png"/>
          <p:cNvPicPr>
            <a:picLocks noChangeAspect="1"/>
          </p:cNvPicPr>
          <p:nvPr/>
        </p:nvPicPr>
        <p:blipFill>
          <a:blip r:embed="rId3"/>
          <a:stretch>
            <a:fillRect/>
          </a:stretch>
        </p:blipFill>
        <p:spPr>
          <a:xfrm>
            <a:off x="685801" y="3581400"/>
            <a:ext cx="3733800" cy="2803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printers.png"/>
          <p:cNvPicPr>
            <a:picLocks noChangeAspect="1"/>
          </p:cNvPicPr>
          <p:nvPr/>
        </p:nvPicPr>
        <p:blipFill>
          <a:blip r:embed="rId4"/>
          <a:stretch>
            <a:fillRect/>
          </a:stretch>
        </p:blipFill>
        <p:spPr>
          <a:xfrm>
            <a:off x="4800600" y="3581400"/>
            <a:ext cx="3754928" cy="2801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75000"/>
                  </a:schemeClr>
                </a:solidFill>
              </a:rPr>
              <a:t>Design Approach:</a:t>
            </a:r>
            <a:endParaRPr lang="en-US" sz="4000" dirty="0">
              <a:solidFill>
                <a:schemeClr val="accent6">
                  <a:lumMod val="75000"/>
                </a:schemeClr>
              </a:solidFill>
            </a:endParaRPr>
          </a:p>
        </p:txBody>
      </p:sp>
      <p:sp>
        <p:nvSpPr>
          <p:cNvPr id="3" name="Content Placeholder 2"/>
          <p:cNvSpPr>
            <a:spLocks noGrp="1"/>
          </p:cNvSpPr>
          <p:nvPr>
            <p:ph idx="1"/>
          </p:nvPr>
        </p:nvSpPr>
        <p:spPr>
          <a:xfrm>
            <a:off x="457200" y="2590800"/>
            <a:ext cx="8001000" cy="1524000"/>
          </a:xfrm>
        </p:spPr>
        <p:txBody>
          <a:bodyPr>
            <a:normAutofit lnSpcReduction="10000"/>
          </a:bodyPr>
          <a:lstStyle/>
          <a:p>
            <a:r>
              <a:rPr lang="en-US" sz="2400" dirty="0" smtClean="0">
                <a:solidFill>
                  <a:srgbClr val="7F7F7F"/>
                </a:solidFill>
              </a:rPr>
              <a:t>Since we already have the information available, we decided that the best design product would be a pamphlet with a sum up of everything and where to find it. This flyer would be located on the labs to everybody to grab.</a:t>
            </a:r>
          </a:p>
          <a:p>
            <a:endParaRPr lang="en-US" sz="2400" dirty="0" smtClean="0">
              <a:solidFill>
                <a:schemeClr val="tx1">
                  <a:lumMod val="50000"/>
                  <a:lumOff val="50000"/>
                </a:schemeClr>
              </a:solidFill>
            </a:endParaRPr>
          </a:p>
          <a:p>
            <a:endParaRPr lang="en-US" dirty="0">
              <a:solidFill>
                <a:schemeClr val="tx1">
                  <a:lumMod val="50000"/>
                  <a:lumOff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TotalTime>
  <Words>519</Words>
  <Application>Microsoft Macintosh PowerPoint</Application>
  <PresentationFormat>On-screen Show (4:3)</PresentationFormat>
  <Paragraphs>36</Paragraphs>
  <Slides>8</Slides>
  <Notes>2</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Problems stated:</vt:lpstr>
      <vt:lpstr>Methodology:</vt:lpstr>
      <vt:lpstr>What was discussed:</vt:lpstr>
      <vt:lpstr>Did you know:</vt:lpstr>
      <vt:lpstr>Reaction:</vt:lpstr>
      <vt:lpstr>Design Approach:</vt:lpstr>
    </vt:vector>
  </TitlesOfParts>
  <Company>The New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Academic Technology</dc:creator>
  <cp:lastModifiedBy>Academic Technology</cp:lastModifiedBy>
  <cp:revision>3</cp:revision>
  <dcterms:created xsi:type="dcterms:W3CDTF">2010-02-22T21:14:18Z</dcterms:created>
  <dcterms:modified xsi:type="dcterms:W3CDTF">2010-02-22T22:26:13Z</dcterms:modified>
</cp:coreProperties>
</file>